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Points</c:v>
                </c:pt>
              </c:strCache>
            </c:strRef>
          </c:tx>
          <c:cat>
            <c:numRef>
              <c:f>Sheet1!$A$2:$A$28</c:f>
              <c:numCache>
                <c:formatCode>General</c:formatCode>
                <c:ptCount val="27"/>
                <c:pt idx="0">
                  <c:v>30</c:v>
                </c:pt>
                <c:pt idx="1">
                  <c:v>50</c:v>
                </c:pt>
                <c:pt idx="2">
                  <c:v>65</c:v>
                </c:pt>
                <c:pt idx="12">
                  <c:v>80</c:v>
                </c:pt>
                <c:pt idx="23">
                  <c:v>90</c:v>
                </c:pt>
                <c:pt idx="25">
                  <c:v>97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30</c:v>
                </c:pt>
                <c:pt idx="1">
                  <c:v>50</c:v>
                </c:pt>
                <c:pt idx="2">
                  <c:v>65</c:v>
                </c:pt>
                <c:pt idx="3">
                  <c:v>69</c:v>
                </c:pt>
                <c:pt idx="4">
                  <c:v>70</c:v>
                </c:pt>
                <c:pt idx="5">
                  <c:v>71</c:v>
                </c:pt>
                <c:pt idx="6">
                  <c:v>74</c:v>
                </c:pt>
                <c:pt idx="7">
                  <c:v>74</c:v>
                </c:pt>
                <c:pt idx="8">
                  <c:v>76</c:v>
                </c:pt>
                <c:pt idx="9">
                  <c:v>76</c:v>
                </c:pt>
                <c:pt idx="10">
                  <c:v>78</c:v>
                </c:pt>
                <c:pt idx="11">
                  <c:v>79</c:v>
                </c:pt>
                <c:pt idx="12">
                  <c:v>80</c:v>
                </c:pt>
                <c:pt idx="13">
                  <c:v>82</c:v>
                </c:pt>
                <c:pt idx="14">
                  <c:v>82</c:v>
                </c:pt>
                <c:pt idx="15">
                  <c:v>83</c:v>
                </c:pt>
                <c:pt idx="16">
                  <c:v>83</c:v>
                </c:pt>
                <c:pt idx="17">
                  <c:v>84</c:v>
                </c:pt>
                <c:pt idx="18">
                  <c:v>85</c:v>
                </c:pt>
                <c:pt idx="19">
                  <c:v>85</c:v>
                </c:pt>
                <c:pt idx="20">
                  <c:v>86</c:v>
                </c:pt>
                <c:pt idx="21">
                  <c:v>87</c:v>
                </c:pt>
                <c:pt idx="22">
                  <c:v>88</c:v>
                </c:pt>
                <c:pt idx="23">
                  <c:v>91</c:v>
                </c:pt>
                <c:pt idx="24">
                  <c:v>94</c:v>
                </c:pt>
                <c:pt idx="25">
                  <c:v>97</c:v>
                </c:pt>
                <c:pt idx="26">
                  <c:v>98</c:v>
                </c:pt>
              </c:numCache>
            </c:numRef>
          </c:val>
        </c:ser>
        <c:axId val="109897984"/>
        <c:axId val="101927552"/>
      </c:barChart>
      <c:catAx>
        <c:axId val="109897984"/>
        <c:scaling>
          <c:orientation val="minMax"/>
        </c:scaling>
        <c:axPos val="b"/>
        <c:numFmt formatCode="General" sourceLinked="1"/>
        <c:tickLblPos val="nextTo"/>
        <c:crossAx val="101927552"/>
        <c:crosses val="autoZero"/>
        <c:auto val="1"/>
        <c:lblAlgn val="ctr"/>
        <c:lblOffset val="100"/>
      </c:catAx>
      <c:valAx>
        <c:axId val="101927552"/>
        <c:scaling>
          <c:orientation val="minMax"/>
        </c:scaling>
        <c:axPos val="l"/>
        <c:majorGridlines/>
        <c:numFmt formatCode="General" sourceLinked="1"/>
        <c:tickLblPos val="nextTo"/>
        <c:crossAx val="109897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066582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4397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3110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buNone/>
              <a:defRPr sz="2400" i="1"/>
            </a:lvl1pPr>
            <a:lvl2pPr algn="ctr" rtl="0">
              <a:spcBef>
                <a:spcPts val="0"/>
              </a:spcBef>
              <a:buNone/>
              <a:defRPr i="1"/>
            </a:lvl2pPr>
            <a:lvl3pPr algn="ctr" rtl="0">
              <a:spcBef>
                <a:spcPts val="0"/>
              </a:spcBef>
              <a:buNone/>
              <a:defRPr i="1"/>
            </a:lvl3pPr>
            <a:lvl4pPr algn="ctr" rtl="0">
              <a:spcBef>
                <a:spcPts val="0"/>
              </a:spcBef>
              <a:buSzPct val="100000"/>
              <a:buNone/>
              <a:defRPr sz="2400" i="1"/>
            </a:lvl4pPr>
            <a:lvl5pPr algn="ctr" rtl="0">
              <a:spcBef>
                <a:spcPts val="0"/>
              </a:spcBef>
              <a:buSzPct val="100000"/>
              <a:buNone/>
              <a:defRPr sz="2400" i="1"/>
            </a:lvl5pPr>
            <a:lvl6pPr algn="ctr" rtl="0">
              <a:spcBef>
                <a:spcPts val="0"/>
              </a:spcBef>
              <a:buSzPct val="100000"/>
              <a:buNone/>
              <a:defRPr sz="2400" i="1"/>
            </a:lvl6pPr>
            <a:lvl7pPr algn="ctr" rtl="0">
              <a:spcBef>
                <a:spcPts val="0"/>
              </a:spcBef>
              <a:buSzPct val="100000"/>
              <a:buNone/>
              <a:defRPr sz="2400" i="1"/>
            </a:lvl7pPr>
            <a:lvl8pPr algn="ctr" rtl="0">
              <a:spcBef>
                <a:spcPts val="0"/>
              </a:spcBef>
              <a:buSzPct val="100000"/>
              <a:buNone/>
              <a:defRPr sz="2400" i="1"/>
            </a:lvl8pPr>
            <a:lvl9pPr algn="ctr" rtl="0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r>
              <a:rPr lang="en-US" dirty="0" smtClean="0"/>
              <a:t>First experiences in lecturing Research Methods in Tirana</a:t>
            </a:r>
            <a:endParaRPr lang="en-GB"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Z. </a:t>
            </a:r>
            <a:r>
              <a:rPr lang="en-US" dirty="0" err="1" smtClean="0"/>
              <a:t>Budimac</a:t>
            </a:r>
            <a:r>
              <a:rPr lang="en-US" dirty="0" smtClean="0"/>
              <a:t>, M. </a:t>
            </a:r>
            <a:r>
              <a:rPr lang="en-US" dirty="0" err="1" smtClean="0"/>
              <a:t>Ivanović</a:t>
            </a:r>
            <a:r>
              <a:rPr lang="en-US" dirty="0" smtClean="0"/>
              <a:t>, G. </a:t>
            </a:r>
            <a:r>
              <a:rPr lang="en-US" dirty="0" err="1" smtClean="0"/>
              <a:t>Rakić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 smtClean="0"/>
              <a:t>Research Methods - History</a:t>
            </a:r>
            <a:endParaRPr lang="en-GB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3600" dirty="0" smtClean="0"/>
              <a:t>Introduced to our (joint) master studies </a:t>
            </a:r>
            <a:r>
              <a:rPr lang="en-GB" sz="3600" dirty="0" smtClean="0"/>
              <a:t>during </a:t>
            </a:r>
            <a:r>
              <a:rPr lang="en-GB" sz="3600" dirty="0" smtClean="0"/>
              <a:t>the Tempus project.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3600" dirty="0" smtClean="0"/>
              <a:t>Started 2007 (before that existed in Leicester).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3600" dirty="0" smtClean="0"/>
              <a:t>As a crash course held also in Skopje and </a:t>
            </a:r>
            <a:r>
              <a:rPr lang="en-GB" sz="3600" dirty="0" smtClean="0"/>
              <a:t>Linz</a:t>
            </a:r>
          </a:p>
          <a:p>
            <a:pPr marL="457200" lvl="2" indent="-381000">
              <a:buFont typeface="Arial"/>
              <a:buChar char="●"/>
            </a:pPr>
            <a:r>
              <a:rPr lang="en-GB" dirty="0" smtClean="0"/>
              <a:t>The need: more master students, more PhD students (people we do not know in advance), supervisor does not have time to cover issues individually</a:t>
            </a:r>
            <a:endParaRPr lang="en-GB" dirty="0" smtClean="0"/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GB" sz="3600" dirty="0" smtClean="0"/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GB" sz="2400" dirty="0" smtClean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Research, science, research methods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Structure of papers, theses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 presentations and conferences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 supervising, exams, …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Subset of applicable statistics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Subset of project management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Short workshops on different topics (invited lecturers)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Executive summary (how to write)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(how to read)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Presentation on 2 (how to talk)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Statistical 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management (?)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103"/>
          </a:xfrm>
        </p:spPr>
        <p:txBody>
          <a:bodyPr/>
          <a:lstStyle/>
          <a:p>
            <a:r>
              <a:rPr lang="en-US" dirty="0" smtClean="0"/>
              <a:t>Tirana, 2014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8229600" cy="5715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Master students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Motivation: they can earn points during master studies on publishing papers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51 enrolled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Lectures over five days, all parts, less discussion, no workshops  </a:t>
            </a:r>
          </a:p>
          <a:p>
            <a:pPr lvl="6">
              <a:buFont typeface="Arial" pitchFamily="34" charset="0"/>
              <a:buChar char="•"/>
            </a:pPr>
            <a:r>
              <a:rPr lang="en-US" smtClean="0"/>
              <a:t>  Changed </a:t>
            </a:r>
            <a:r>
              <a:rPr lang="en-US" dirty="0" smtClean="0"/>
              <a:t>from the original plan where three lecturers where planned </a:t>
            </a:r>
            <a:r>
              <a:rPr lang="en-US" smtClean="0"/>
              <a:t>to lecture </a:t>
            </a:r>
            <a:r>
              <a:rPr lang="en-US" dirty="0" smtClean="0"/>
              <a:t>over the whole semester – in </a:t>
            </a:r>
            <a:r>
              <a:rPr lang="en-US" smtClean="0"/>
              <a:t>three “waves”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3 assignments (no PM, no presentation)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 	Review did not have to contain (too much) references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28 solve all three assignments in the first examination period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Results are in the expected area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Two students highest marks (or four)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One failed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(experience: the course is “easy to pass” but also hard to achieve highest marks)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 reviews, many students complained how authors did not follow the rules for references – while not following the same rules in their own reviews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One student complained that the paper he reviewed should be written in two </a:t>
            </a:r>
            <a:r>
              <a:rPr lang="en-US" smtClean="0"/>
              <a:t>columns </a:t>
            </a:r>
            <a:r>
              <a:rPr lang="en-US" smtClean="0"/>
              <a:t>format </a:t>
            </a:r>
            <a:r>
              <a:rPr lang="en-US" smtClean="0">
                <a:sym typeface="Wingdings" pitchFamily="2" charset="2"/>
              </a:rPr>
              <a:t>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There were several similar pairs of solutions, but not to similar to take any measures.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334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sketched</vt:lpstr>
      <vt:lpstr>First experiences in lecturing Research Methods in Tirana</vt:lpstr>
      <vt:lpstr>Research Methods - History</vt:lpstr>
      <vt:lpstr>Structure of the course</vt:lpstr>
      <vt:lpstr>Exam</vt:lpstr>
      <vt:lpstr>Tirana, 2014</vt:lpstr>
      <vt:lpstr>Slide 5</vt:lpstr>
      <vt:lpstr>Experiences</vt:lpstr>
      <vt:lpstr>Interesting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 in Education</dc:title>
  <cp:lastModifiedBy>Zoran Budimac</cp:lastModifiedBy>
  <cp:revision>34</cp:revision>
  <dcterms:modified xsi:type="dcterms:W3CDTF">2014-08-25T05:35:42Z</dcterms:modified>
</cp:coreProperties>
</file>